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7" r:id="rId2"/>
    <p:sldId id="300" r:id="rId3"/>
    <p:sldId id="318" r:id="rId4"/>
    <p:sldId id="289" r:id="rId5"/>
    <p:sldId id="302" r:id="rId6"/>
    <p:sldId id="301" r:id="rId7"/>
    <p:sldId id="305" r:id="rId8"/>
    <p:sldId id="309" r:id="rId9"/>
    <p:sldId id="320" r:id="rId10"/>
    <p:sldId id="304" r:id="rId11"/>
    <p:sldId id="321" r:id="rId12"/>
    <p:sldId id="323" r:id="rId13"/>
    <p:sldId id="319" r:id="rId14"/>
    <p:sldId id="29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1B216-4261-4272-8915-751A3FA56DC2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8CA5F-0714-4B5F-B6A1-73CB1DA28E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01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7E11E-F5C9-4231-BE01-54BBED24FAD3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A229-D37C-4A5C-9B0E-D944756240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8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A229-D37C-4A5C-9B0E-D9447562400B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A229-D37C-4A5C-9B0E-D9447562400B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A229-D37C-4A5C-9B0E-D9447562400B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A229-D37C-4A5C-9B0E-D9447562400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49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AGRADECEMOS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ATENÇÃO DE TODOS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 NOITE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A229-D37C-4A5C-9B0E-D9447562400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46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9381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886035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73218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43134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18379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75366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59988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377297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397544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096099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77556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2886-F5E1-450E-97E6-D6038EFB6D3C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74CF-F884-402D-96A9-7AB3CEE22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75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IAsSm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oie_transparent - 2020-08-15T171020.3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815882"/>
            <a:ext cx="1152128" cy="884926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83568" y="5589240"/>
            <a:ext cx="2808312" cy="8640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600" b="1" kern="10" spc="0" dirty="0" smtClean="0">
                <a:ln w="1778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>
                        <a:gamma/>
                        <a:tint val="50196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</a:rPr>
              <a:t>CNLB</a:t>
            </a:r>
            <a:endParaRPr lang="pt-BR" sz="3600" b="1" kern="10" spc="0" dirty="0">
              <a:ln w="17780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>
                      <a:gamma/>
                      <a:tint val="50196"/>
                      <a:invGamma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26940" algn="ctr" rotWithShape="0">
                  <a:srgbClr val="A5A5A5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63888" y="5499229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PACTO PELA VIDA E PELO BRASIL.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Human-Resources-Sl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0797" y="-110154"/>
            <a:ext cx="9144000" cy="6858000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-210797" y="-110154"/>
            <a:ext cx="9366294" cy="6289503"/>
            <a:chOff x="2304256" y="1059227"/>
            <a:chExt cx="6876256" cy="5825690"/>
          </a:xfrm>
        </p:grpSpPr>
        <p:pic>
          <p:nvPicPr>
            <p:cNvPr id="12" name="Imagem 11" descr="oie_transparent - 2021-01-29T193056.71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4256" y="1059227"/>
              <a:ext cx="6876256" cy="5825690"/>
            </a:xfrm>
            <a:prstGeom prst="rect">
              <a:avLst/>
            </a:prstGeom>
          </p:spPr>
        </p:pic>
        <p:sp>
          <p:nvSpPr>
            <p:cNvPr id="13314" name="Rectangle 2"/>
            <p:cNvSpPr>
              <a:spLocks noChangeArrowheads="1"/>
            </p:cNvSpPr>
            <p:nvPr/>
          </p:nvSpPr>
          <p:spPr bwMode="auto">
            <a:xfrm>
              <a:off x="5184576" y="1951629"/>
              <a:ext cx="100811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GT-</a:t>
              </a: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3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Nacional</a:t>
              </a:r>
              <a:endParaRPr kumimoji="0" lang="pt-B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Imagem 20" descr="oie_transparent - 2020-08-15T171020.35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8257" y="1289186"/>
              <a:ext cx="1046439" cy="803749"/>
            </a:xfrm>
            <a:prstGeom prst="rect">
              <a:avLst/>
            </a:prstGeom>
          </p:spPr>
        </p:pic>
        <p:pic>
          <p:nvPicPr>
            <p:cNvPr id="25" name="Imagem 24" descr="oie_transparent - 2020-08-15T171020.35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8765" y="3991068"/>
              <a:ext cx="494851" cy="380085"/>
            </a:xfrm>
            <a:prstGeom prst="rect">
              <a:avLst/>
            </a:prstGeom>
          </p:spPr>
        </p:pic>
        <p:pic>
          <p:nvPicPr>
            <p:cNvPr id="26" name="Imagem 25" descr="h20190218113907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5976" y="3192551"/>
              <a:ext cx="2758434" cy="1820625"/>
            </a:xfrm>
            <a:prstGeom prst="rect">
              <a:avLst/>
            </a:prstGeom>
          </p:spPr>
        </p:pic>
      </p:grpSp>
      <p:grpSp>
        <p:nvGrpSpPr>
          <p:cNvPr id="39" name="Grupo 38"/>
          <p:cNvGrpSpPr/>
          <p:nvPr/>
        </p:nvGrpSpPr>
        <p:grpSpPr>
          <a:xfrm>
            <a:off x="-756592" y="2621335"/>
            <a:ext cx="4964671" cy="3832001"/>
            <a:chOff x="-752711" y="2558038"/>
            <a:chExt cx="4964671" cy="3832001"/>
          </a:xfrm>
        </p:grpSpPr>
        <p:sp>
          <p:nvSpPr>
            <p:cNvPr id="33" name="Retângulo 32"/>
            <p:cNvSpPr/>
            <p:nvPr/>
          </p:nvSpPr>
          <p:spPr>
            <a:xfrm>
              <a:off x="-752711" y="5301208"/>
              <a:ext cx="49646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-752711" y="5805264"/>
              <a:ext cx="49646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-396552" y="2636912"/>
              <a:ext cx="33843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183392" y="2558038"/>
              <a:ext cx="266326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eta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por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1200"/>
                </a:spcBef>
              </a:pP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Regionais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do CNLB </a:t>
              </a:r>
              <a:endParaRPr lang="pt-BR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0" y="4149079"/>
            <a:ext cx="34368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 meta para o Regional Leste II, é de </a:t>
            </a: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760 </a:t>
            </a:r>
            <a:r>
              <a:rPr lang="pt-BR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mobilizadores/ multiplicadores </a:t>
            </a:r>
            <a: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para assim conseguirmos as </a:t>
            </a:r>
            <a:r>
              <a:rPr lang="pt-BR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assinaturas necessárias</a:t>
            </a:r>
            <a:r>
              <a:rPr lang="pt-B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983943" y="1467694"/>
            <a:ext cx="202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Movimento Fé e Politica </a:t>
            </a:r>
          </a:p>
          <a:p>
            <a:r>
              <a:rPr lang="pt-BR" sz="1600" dirty="0" smtClean="0"/>
              <a:t>Regional Leste II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83768" y="3318846"/>
            <a:ext cx="13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CNLBs</a:t>
            </a:r>
            <a:r>
              <a:rPr lang="pt-BR" dirty="0" smtClean="0"/>
              <a:t> Diocesanos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51920" y="49411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Movimentos Sociais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88225" y="4941168"/>
            <a:ext cx="136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Escolas de Fé e Política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812360" y="342155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Pastorais </a:t>
            </a:r>
          </a:p>
          <a:p>
            <a:r>
              <a:rPr lang="pt-BR" dirty="0" smtClean="0"/>
              <a:t>sociais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270866" y="1700808"/>
            <a:ext cx="1477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Povo de Deus</a:t>
            </a:r>
          </a:p>
          <a:p>
            <a:r>
              <a:rPr lang="pt-BR" sz="1500" dirty="0" smtClean="0"/>
              <a:t>De Boa Vontade</a:t>
            </a:r>
            <a:endParaRPr lang="pt-BR" sz="15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" y="1209616"/>
            <a:ext cx="8878795" cy="49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51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2 - Anúncio (Divulgação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Período</a:t>
            </a:r>
            <a:r>
              <a:rPr lang="pt-BR" dirty="0"/>
              <a:t>: 15 dias</a:t>
            </a:r>
          </a:p>
          <a:p>
            <a:r>
              <a:rPr lang="pt-BR" dirty="0"/>
              <a:t>Durante 15 dias, dia sim, dia não, os 6.400 mobilizadores e mobilizadoras receberão mensagens para transmitirem às suas 12 lideranças, com </a:t>
            </a:r>
            <a:r>
              <a:rPr lang="pt-BR" dirty="0" err="1"/>
              <a:t>cards</a:t>
            </a:r>
            <a:r>
              <a:rPr lang="pt-BR" dirty="0"/>
              <a:t>, pequenos vídeos, que contribuam para compreensão do que está acontecendo no Brasil e promovam a assinatura no abaixo-assinado virtual, seja pelo próprio ZAP ou pelo Portal do CNLB.</a:t>
            </a:r>
          </a:p>
          <a:p>
            <a:r>
              <a:rPr lang="pt-BR" dirty="0"/>
              <a:t>Cada uma das lideranças que receberem, além de assistirem, trocar experiências e aprenderem os argumentos, vão transmitir a mensagem recebida para outras 12 pessoas da base.</a:t>
            </a:r>
          </a:p>
          <a:p>
            <a:r>
              <a:rPr lang="pt-BR" dirty="0"/>
              <a:t>Assim, vamos criar uma rede de cristãos leigos e leigas capaz em pouco tempo de se mobilizarem ao redor de objetivos comuns para contribuírem na transformação social.</a:t>
            </a:r>
          </a:p>
          <a:p>
            <a:r>
              <a:rPr lang="pt-BR" dirty="0"/>
              <a:t>Serão distribuídos os 8 vídeos sobre a Carta ao Povo de Deus</a:t>
            </a:r>
          </a:p>
          <a:p>
            <a:r>
              <a:rPr lang="pt-BR" dirty="0"/>
              <a:t>Serão enviados </a:t>
            </a:r>
            <a:r>
              <a:rPr lang="pt-BR" dirty="0" err="1"/>
              <a:t>cards</a:t>
            </a:r>
            <a:r>
              <a:rPr lang="pt-BR" dirty="0"/>
              <a:t> de reforço da mensagem do abaixo-assinado e dos objetivos do GT</a:t>
            </a:r>
          </a:p>
          <a:p>
            <a:endParaRPr lang="pt-B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052"/>
            <a:ext cx="12985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0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3 - Profecia (Resultados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Período</a:t>
            </a:r>
            <a:r>
              <a:rPr lang="pt-BR" dirty="0"/>
              <a:t>: 7 dias.</a:t>
            </a:r>
          </a:p>
          <a:p>
            <a:pPr algn="just"/>
            <a:r>
              <a:rPr lang="pt-BR" dirty="0"/>
              <a:t>Serão divulgados os resultados conquistados: número de assinaturas ao abaixo assinado e de mobilizadores e mobilizadoras alcançado, por meio de novos </a:t>
            </a:r>
            <a:r>
              <a:rPr lang="pt-BR" dirty="0" err="1"/>
              <a:t>cards</a:t>
            </a:r>
            <a:r>
              <a:rPr lang="pt-BR" dirty="0"/>
              <a:t> e será feita uma coletiva à imprensa e a produção de novas </a:t>
            </a:r>
            <a:r>
              <a:rPr lang="pt-BR" dirty="0" err="1"/>
              <a:t>lives</a:t>
            </a:r>
            <a:r>
              <a:rPr lang="pt-BR" dirty="0"/>
              <a:t> para divulgação e reflexão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partir daí novas campanhas e ações poderão ser propostas para uma expressão pública mais frequente do Laicato brasileiro na Vida pública do país, contribuindo para viver a “Igreja em Saída”, mencionada na Exortação Apostólica “Alegria do Evangelho”, do Papa Francisco e de acordo com as Diretrizes da CNBB.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188640"/>
            <a:ext cx="12985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529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Human-Resources-Sl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700" y="-8711"/>
            <a:ext cx="9144000" cy="6858000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2279241" y="353659"/>
            <a:ext cx="6876256" cy="5825690"/>
            <a:chOff x="2304256" y="1059227"/>
            <a:chExt cx="6876256" cy="5825690"/>
          </a:xfrm>
        </p:grpSpPr>
        <p:pic>
          <p:nvPicPr>
            <p:cNvPr id="12" name="Imagem 11" descr="oie_transparent - 2021-01-29T193056.71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4256" y="1059227"/>
              <a:ext cx="6876256" cy="5825690"/>
            </a:xfrm>
            <a:prstGeom prst="rect">
              <a:avLst/>
            </a:prstGeom>
          </p:spPr>
        </p:pic>
        <p:sp>
          <p:nvSpPr>
            <p:cNvPr id="13314" name="Rectangle 2"/>
            <p:cNvSpPr>
              <a:spLocks noChangeArrowheads="1"/>
            </p:cNvSpPr>
            <p:nvPr/>
          </p:nvSpPr>
          <p:spPr bwMode="auto">
            <a:xfrm>
              <a:off x="5016104" y="1293296"/>
              <a:ext cx="145255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500" dirty="0" smtClean="0">
                  <a:cs typeface="Arial" pitchFamily="34" charset="0"/>
                </a:rPr>
                <a:t>Professores e Estudantes Universidades e </a:t>
              </a:r>
              <a:r>
                <a:rPr lang="pt-BR" sz="1500" dirty="0">
                  <a:cs typeface="Arial" pitchFamily="34" charset="0"/>
                </a:rPr>
                <a:t>E</a:t>
              </a:r>
              <a:r>
                <a:rPr lang="pt-BR" sz="1500" dirty="0" smtClean="0">
                  <a:cs typeface="Arial" pitchFamily="34" charset="0"/>
                </a:rPr>
                <a:t>nsino Médio</a:t>
              </a:r>
              <a:endParaRPr kumimoji="0" lang="pt-BR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25" name="Imagem 24" descr="oie_transparent - 2020-08-15T171020.35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8765" y="3991068"/>
              <a:ext cx="494851" cy="380085"/>
            </a:xfrm>
            <a:prstGeom prst="rect">
              <a:avLst/>
            </a:prstGeom>
          </p:spPr>
        </p:pic>
        <p:pic>
          <p:nvPicPr>
            <p:cNvPr id="26" name="Imagem 25" descr="h20190218113907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5976" y="3192551"/>
              <a:ext cx="2758434" cy="1820625"/>
            </a:xfrm>
            <a:prstGeom prst="rect">
              <a:avLst/>
            </a:prstGeom>
          </p:spPr>
        </p:pic>
      </p:grpSp>
      <p:grpSp>
        <p:nvGrpSpPr>
          <p:cNvPr id="39" name="Grupo 38"/>
          <p:cNvGrpSpPr/>
          <p:nvPr/>
        </p:nvGrpSpPr>
        <p:grpSpPr>
          <a:xfrm>
            <a:off x="-756592" y="2621335"/>
            <a:ext cx="4964671" cy="3832001"/>
            <a:chOff x="-752711" y="2558038"/>
            <a:chExt cx="4964671" cy="3832001"/>
          </a:xfrm>
        </p:grpSpPr>
        <p:sp>
          <p:nvSpPr>
            <p:cNvPr id="33" name="Retângulo 32"/>
            <p:cNvSpPr/>
            <p:nvPr/>
          </p:nvSpPr>
          <p:spPr>
            <a:xfrm>
              <a:off x="-752711" y="5301208"/>
              <a:ext cx="49646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-752711" y="5805264"/>
              <a:ext cx="49646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-396552" y="2636912"/>
              <a:ext cx="33843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183393" y="2558038"/>
              <a:ext cx="209973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Onde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encontrar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os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Mobilizadores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/as?</a:t>
              </a:r>
            </a:p>
            <a:p>
              <a:pPr algn="ctr">
                <a:spcBef>
                  <a:spcPts val="1200"/>
                </a:spcBef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Qual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é o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seu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papel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? </a:t>
              </a:r>
              <a:endParaRPr lang="pt-BR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-45555" y="4481247"/>
            <a:ext cx="34368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dirty="0" smtClean="0">
                <a:latin typeface="Garamond" panose="02020404030301010803"/>
              </a:rPr>
              <a:t>Dialogar para conquistar </a:t>
            </a:r>
            <a:r>
              <a:rPr lang="pt-BR" sz="2000" b="1" dirty="0" smtClean="0">
                <a:latin typeface="Garamond" panose="02020404030301010803"/>
              </a:rPr>
              <a:t>mobilizadores/as</a:t>
            </a:r>
            <a:r>
              <a:rPr lang="pt-BR" sz="2000" dirty="0" smtClean="0">
                <a:latin typeface="Garamond" panose="02020404030301010803"/>
              </a:rPr>
              <a:t> que mobilizem </a:t>
            </a:r>
            <a:r>
              <a:rPr lang="pt-BR" sz="2000" b="1" dirty="0" smtClean="0">
                <a:latin typeface="Garamond" panose="02020404030301010803"/>
              </a:rPr>
              <a:t>12 lideranças</a:t>
            </a:r>
            <a:r>
              <a:rPr lang="pt-BR" sz="2000" dirty="0" smtClean="0">
                <a:latin typeface="Garamond" panose="02020404030301010803"/>
              </a:rPr>
              <a:t>, que liderem </a:t>
            </a:r>
            <a:r>
              <a:rPr lang="pt-BR" sz="2000" b="1" dirty="0" smtClean="0">
                <a:latin typeface="Garamond" panose="02020404030301010803"/>
              </a:rPr>
              <a:t>12 pessoas</a:t>
            </a:r>
            <a:r>
              <a:rPr lang="pt-BR" sz="2000" dirty="0" smtClean="0">
                <a:latin typeface="Garamond" panose="02020404030301010803"/>
              </a:rPr>
              <a:t>, usando o </a:t>
            </a:r>
            <a:r>
              <a:rPr lang="pt-BR" sz="2000" b="1" dirty="0" smtClean="0">
                <a:latin typeface="Garamond" panose="02020404030301010803"/>
              </a:rPr>
              <a:t>WhatsApp ou </a:t>
            </a:r>
            <a:r>
              <a:rPr lang="pt-BR" sz="2000" b="1" dirty="0" err="1" smtClean="0">
                <a:latin typeface="Garamond" panose="02020404030301010803"/>
              </a:rPr>
              <a:t>Telegram</a:t>
            </a:r>
            <a:r>
              <a:rPr lang="pt-BR" sz="2000" dirty="0" smtClean="0">
                <a:latin typeface="Garamond" panose="02020404030301010803"/>
              </a:rPr>
              <a:t>. Assim chegaremos a 1 milhão de pessoas com argumentos!</a:t>
            </a:r>
            <a:endParaRPr lang="pt-BR" sz="3600" dirty="0">
              <a:latin typeface="Garamond" panose="02020404030301010803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9268" y="1603391"/>
            <a:ext cx="202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Movimento Fé e Politica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83768" y="3318846"/>
            <a:ext cx="13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CNLBs</a:t>
            </a:r>
            <a:r>
              <a:rPr lang="pt-BR" dirty="0" smtClean="0"/>
              <a:t> Diocesanos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59006" y="4761499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Movimentos Sociais e Sindicatos de Trabalhador/as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62675" y="5010561"/>
            <a:ext cx="136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Escolas de Fé e Política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482658" y="3094074"/>
            <a:ext cx="1641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Pastorais </a:t>
            </a:r>
          </a:p>
          <a:p>
            <a:pPr lvl="0" algn="ctr"/>
            <a:r>
              <a:rPr lang="pt-BR" sz="1600" dirty="0" smtClean="0"/>
              <a:t>Sociais, </a:t>
            </a:r>
            <a:r>
              <a:rPr lang="pt-BR" sz="1600" dirty="0">
                <a:cs typeface="Arial" pitchFamily="34" charset="0"/>
              </a:rPr>
              <a:t>Equipes, Movimentos, </a:t>
            </a:r>
            <a:r>
              <a:rPr lang="pt-BR" sz="1600" dirty="0" smtClean="0">
                <a:cs typeface="Arial" pitchFamily="34" charset="0"/>
              </a:rPr>
              <a:t>CEBs </a:t>
            </a:r>
            <a:r>
              <a:rPr lang="pt-BR" sz="1600" dirty="0">
                <a:cs typeface="Arial" pitchFamily="34" charset="0"/>
              </a:rPr>
              <a:t>e </a:t>
            </a:r>
            <a:r>
              <a:rPr lang="pt-BR" sz="1600" dirty="0" smtClean="0">
                <a:cs typeface="Arial" pitchFamily="34" charset="0"/>
              </a:rPr>
              <a:t>Paróquias</a:t>
            </a:r>
            <a:endParaRPr lang="pt-BR" sz="1600" dirty="0"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270866" y="1700808"/>
            <a:ext cx="1477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Povo de Deus</a:t>
            </a:r>
          </a:p>
          <a:p>
            <a:r>
              <a:rPr lang="pt-BR" sz="1500" dirty="0" smtClean="0"/>
              <a:t>De boa </a:t>
            </a:r>
            <a:r>
              <a:rPr lang="pt-BR" sz="1500" dirty="0"/>
              <a:t>v</a:t>
            </a:r>
            <a:r>
              <a:rPr lang="pt-BR" sz="1500" dirty="0" smtClean="0"/>
              <a:t>ontade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048355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a8401c5e-06df-47cc-91b7-7c62cddf77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lob:https://web.whatsapp.com/a8401c5e-06df-47cc-91b7-7c62cddf774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5282594"/>
            <a:ext cx="63203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 smtClean="0"/>
              <a:t>Muito Obrigado pela Atenção</a:t>
            </a:r>
            <a:endParaRPr lang="pt-BR" sz="3800" b="1" dirty="0"/>
          </a:p>
        </p:txBody>
      </p:sp>
      <p:pic>
        <p:nvPicPr>
          <p:cNvPr id="8" name="Imagem 7" descr="Human-Resources-Sl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4463"/>
            <a:ext cx="9144000" cy="6858000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48877"/>
            <a:ext cx="3015835" cy="29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07905" y="1124745"/>
            <a:ext cx="52565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00" b="1" dirty="0" smtClean="0"/>
              <a:t>Muito obrigado </a:t>
            </a:r>
          </a:p>
          <a:p>
            <a:pPr algn="ctr"/>
            <a:r>
              <a:rPr lang="pt-BR" sz="4900" b="1" dirty="0" smtClean="0"/>
              <a:t>Pela atenção. </a:t>
            </a:r>
            <a:endParaRPr lang="pt-BR" sz="4900" b="1" dirty="0"/>
          </a:p>
        </p:txBody>
      </p:sp>
      <p:sp>
        <p:nvSpPr>
          <p:cNvPr id="9" name="AutoShape 8" descr="blob:https://web.whatsapp.com/a8401c5e-06df-47cc-91b7-7c62cddf774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02" y="3185145"/>
            <a:ext cx="54400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7975" y="5959702"/>
            <a:ext cx="296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de Trabalho CNLB PVB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648530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90181" y="23292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FORMAÇÃO PARA MOBILIZADORES/AS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4" y="37880"/>
            <a:ext cx="823538" cy="7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508104" y="6024888"/>
            <a:ext cx="29355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00" b="1" dirty="0" smtClean="0"/>
              <a:t>Nossa Logomarca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Picture 2" descr="C:\Users\MARIA JULIA\Desktop\pact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120123" cy="51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44" y="2564606"/>
            <a:ext cx="2362200" cy="216217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0"/>
            <a:ext cx="9144000" cy="643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84984"/>
            <a:ext cx="794414" cy="7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6425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Human-Resources-Sli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372" y="0"/>
            <a:ext cx="9144000" cy="6669360"/>
          </a:xfrm>
          <a:prstGeom prst="rect">
            <a:avLst/>
          </a:prstGeom>
        </p:spPr>
      </p:pic>
      <p:pic>
        <p:nvPicPr>
          <p:cNvPr id="1026" name="Picture 2" descr="C:\Users\luis A\Desktop\lata-telef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7764"/>
            <a:ext cx="3851920" cy="3145532"/>
          </a:xfrm>
          <a:prstGeom prst="rect">
            <a:avLst/>
          </a:prstGeom>
          <a:noFill/>
        </p:spPr>
      </p:pic>
      <p:sp>
        <p:nvSpPr>
          <p:cNvPr id="23" name="Retângulo 22"/>
          <p:cNvSpPr/>
          <p:nvPr/>
        </p:nvSpPr>
        <p:spPr>
          <a:xfrm>
            <a:off x="4852567" y="908720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MISSÃO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26808" y="1997838"/>
            <a:ext cx="5465672" cy="474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A Missão do Grupo de Trabalho do CNLB para o Pacto pela Vida e pelo Brasil é colaborar com a CNBB e as demais entidades que assinam a colocar em prática o Pacto pela Vida e pelo Brasil, gerando consciência crítica nas pessoas em geral, mas especialmente, entre cristãos leigos e leigas, a fim de mobilizar a sociedade brasileira na busca de soluções imediatas e a curto e médio prazo para a crise social e humanitária que se instalou em nosso país.</a:t>
            </a:r>
          </a:p>
        </p:txBody>
      </p:sp>
    </p:spTree>
    <p:extLst>
      <p:ext uri="{BB962C8B-B14F-4D97-AF65-F5344CB8AC3E}">
        <p14:creationId xmlns:p14="http://schemas.microsoft.com/office/powerpoint/2010/main" val="4849416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Human-Resources-Sli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o 19"/>
          <p:cNvGrpSpPr/>
          <p:nvPr/>
        </p:nvGrpSpPr>
        <p:grpSpPr>
          <a:xfrm>
            <a:off x="8388424" y="404664"/>
            <a:ext cx="827584" cy="804439"/>
            <a:chOff x="8388424" y="471938"/>
            <a:chExt cx="827584" cy="804439"/>
          </a:xfrm>
        </p:grpSpPr>
        <p:pic>
          <p:nvPicPr>
            <p:cNvPr id="15" name="Picture 2" descr="E:\Users\LUISNOVO\Desktop\live\oie_transparent(25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71938"/>
              <a:ext cx="827584" cy="804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760" y="620688"/>
              <a:ext cx="562504" cy="432048"/>
            </a:xfrm>
            <a:prstGeom prst="rect">
              <a:avLst/>
            </a:prstGeom>
          </p:spPr>
        </p:pic>
      </p:grpSp>
      <p:sp>
        <p:nvSpPr>
          <p:cNvPr id="45" name="Retângulo 44"/>
          <p:cNvSpPr/>
          <p:nvPr/>
        </p:nvSpPr>
        <p:spPr>
          <a:xfrm>
            <a:off x="3923928" y="1412776"/>
            <a:ext cx="4964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m 19" descr="oie_transparent - 2021-01-29T190926.5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2132856"/>
            <a:ext cx="4582623" cy="4725144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211960" y="4160401"/>
            <a:ext cx="47525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72000" y="2690336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Mobilizar o laicato católico no Brasil para que tome consciência crítica da atual realidade brasileira e se mobilize para promover mudanças no cenário a partir do Pacto pela Vida e pelo Brasil, assinado pela CNBB.</a:t>
            </a:r>
          </a:p>
        </p:txBody>
      </p:sp>
    </p:spTree>
    <p:extLst>
      <p:ext uri="{BB962C8B-B14F-4D97-AF65-F5344CB8AC3E}">
        <p14:creationId xmlns:p14="http://schemas.microsoft.com/office/powerpoint/2010/main" val="4849416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Human-Resources-Sli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48"/>
            <a:ext cx="9144000" cy="6858000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>
          <a:xfrm>
            <a:off x="3563888" y="1404065"/>
            <a:ext cx="5488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 ESPECIFICOS 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07504" y="2298086"/>
            <a:ext cx="9937104" cy="4830010"/>
            <a:chOff x="51777" y="1617438"/>
            <a:chExt cx="10136847" cy="4901496"/>
          </a:xfrm>
        </p:grpSpPr>
        <p:pic>
          <p:nvPicPr>
            <p:cNvPr id="37" name="Imagem 36" descr="oie_transparent - 2021-01-28T204513.3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77" y="1649774"/>
              <a:ext cx="8260021" cy="4869160"/>
            </a:xfrm>
            <a:prstGeom prst="rect">
              <a:avLst/>
            </a:prstGeom>
          </p:spPr>
        </p:pic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3051395" y="1617438"/>
              <a:ext cx="6067528" cy="655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 smtClean="0">
                  <a:latin typeface="Garamond" panose="02020404030301010803" pitchFamily="18" charset="0"/>
                </a:rPr>
                <a:t>Promover </a:t>
              </a:r>
              <a:r>
                <a:rPr lang="pt-BR" sz="1200" dirty="0" smtClean="0">
                  <a:latin typeface="Garamond" panose="02020404030301010803" pitchFamily="18" charset="0"/>
                </a:rPr>
                <a:t>a formação do laicato nos temas que são campos de atuação do Pacto pela vida e pelo Brasil, para melhor compreensão da situação atual, em colaboração com as Comissões Nacionais do CNLB: fé e política, comunicação, colegiado nacional e presidência, entre outras.</a:t>
              </a: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3137986" y="5872711"/>
              <a:ext cx="5173812" cy="29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457200">
                <a:spcBef>
                  <a:spcPct val="20000"/>
                </a:spcBef>
                <a:spcAft>
                  <a:spcPts val="600"/>
                </a:spcAft>
                <a:buClr>
                  <a:srgbClr val="83992A"/>
                </a:buClr>
                <a:buSzPct val="115000"/>
              </a:pPr>
              <a:r>
                <a:rPr lang="pt-BR" sz="1300" b="1" dirty="0" smtClean="0">
                  <a:solidFill>
                    <a:prstClr val="black"/>
                  </a:solidFill>
                  <a:latin typeface="Garamond" panose="02020404030301010803"/>
                </a:rPr>
                <a:t>Contribuir</a:t>
              </a:r>
              <a:r>
                <a:rPr lang="pt-BR" sz="1300" dirty="0" smtClean="0">
                  <a:solidFill>
                    <a:prstClr val="black"/>
                  </a:solidFill>
                  <a:latin typeface="Garamond" panose="02020404030301010803"/>
                </a:rPr>
                <a:t> </a:t>
              </a:r>
              <a:r>
                <a:rPr lang="pt-BR" sz="1300" dirty="0">
                  <a:solidFill>
                    <a:prstClr val="black"/>
                  </a:solidFill>
                  <a:latin typeface="Garamond" panose="02020404030301010803"/>
                </a:rPr>
                <a:t>com o GT da </a:t>
              </a:r>
              <a:r>
                <a:rPr lang="pt-BR" sz="1300" b="1" dirty="0">
                  <a:solidFill>
                    <a:prstClr val="black"/>
                  </a:solidFill>
                  <a:latin typeface="Garamond" panose="02020404030301010803"/>
                </a:rPr>
                <a:t>CNBB</a:t>
              </a:r>
              <a:r>
                <a:rPr lang="pt-BR" sz="1300" dirty="0">
                  <a:solidFill>
                    <a:prstClr val="black"/>
                  </a:solidFill>
                  <a:latin typeface="Garamond" panose="02020404030301010803"/>
                </a:rPr>
                <a:t> para o Pacto pela Vida e pelo </a:t>
              </a:r>
              <a:r>
                <a:rPr lang="pt-BR" sz="1300" dirty="0" smtClean="0">
                  <a:solidFill>
                    <a:prstClr val="black"/>
                  </a:solidFill>
                  <a:latin typeface="Garamond" panose="02020404030301010803"/>
                </a:rPr>
                <a:t>Brasil.</a:t>
              </a:r>
              <a:r>
                <a:rPr lang="pt-BR" sz="1300" b="1" dirty="0" smtClean="0">
                  <a:latin typeface="Arial" pitchFamily="34" charset="0"/>
                  <a:cs typeface="Arial" pitchFamily="34" charset="0"/>
                </a:rPr>
                <a:t>       </a:t>
              </a:r>
              <a:endParaRPr lang="pt-B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3792298" y="2325444"/>
              <a:ext cx="5369445" cy="99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457200">
                <a:spcBef>
                  <a:spcPct val="20000"/>
                </a:spcBef>
                <a:spcAft>
                  <a:spcPts val="600"/>
                </a:spcAft>
                <a:buClr>
                  <a:srgbClr val="83992A"/>
                </a:buClr>
                <a:buSzPct val="115000"/>
              </a:pPr>
              <a:r>
                <a:rPr lang="pt-BR" sz="1300" b="1" dirty="0" smtClean="0">
                  <a:solidFill>
                    <a:prstClr val="black"/>
                  </a:solidFill>
                  <a:latin typeface="Garamond" panose="02020404030301010803"/>
                </a:rPr>
                <a:t>Gestar </a:t>
              </a:r>
              <a:r>
                <a:rPr lang="pt-BR" sz="1300" dirty="0">
                  <a:solidFill>
                    <a:prstClr val="black"/>
                  </a:solidFill>
                  <a:latin typeface="Garamond" panose="02020404030301010803"/>
                </a:rPr>
                <a:t>uma rede de mobilizadores e mobilizadoras em nível de cada Regional do CNLB para desenvolvimento de uma comunicação estratégica e para transformação social.</a:t>
              </a:r>
            </a:p>
            <a:p>
              <a:pPr lvl="0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   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1"/>
            <p:cNvSpPr>
              <a:spLocks noChangeArrowheads="1"/>
            </p:cNvSpPr>
            <p:nvPr/>
          </p:nvSpPr>
          <p:spPr bwMode="auto">
            <a:xfrm>
              <a:off x="4716016" y="4931831"/>
              <a:ext cx="5472608" cy="312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1"/>
            <p:cNvSpPr>
              <a:spLocks noChangeArrowheads="1"/>
            </p:cNvSpPr>
            <p:nvPr/>
          </p:nvSpPr>
          <p:spPr bwMode="auto">
            <a:xfrm>
              <a:off x="3940477" y="5022509"/>
              <a:ext cx="5038132" cy="70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pt-BR" sz="1300" b="1" dirty="0" smtClean="0">
                  <a:solidFill>
                    <a:prstClr val="black"/>
                  </a:solidFill>
                  <a:latin typeface="Garamond" panose="02020404030301010803"/>
                </a:rPr>
                <a:t>Fortalecer</a:t>
              </a:r>
              <a:r>
                <a:rPr lang="pt-BR" sz="1300" dirty="0" smtClean="0">
                  <a:solidFill>
                    <a:prstClr val="black"/>
                  </a:solidFill>
                  <a:latin typeface="Garamond" panose="02020404030301010803"/>
                </a:rPr>
                <a:t> </a:t>
              </a:r>
              <a:r>
                <a:rPr lang="pt-BR" sz="1300" dirty="0">
                  <a:solidFill>
                    <a:prstClr val="black"/>
                  </a:solidFill>
                  <a:latin typeface="Garamond" panose="02020404030301010803"/>
                </a:rPr>
                <a:t>a presença do CNLB e do laicato Brasileiro em espaços para construção de Unidade Nacional em torno de bandeiras de lutas comuns e que sejam assumidas por todos e todas. </a:t>
              </a:r>
            </a:p>
          </p:txBody>
        </p:sp>
        <p:sp>
          <p:nvSpPr>
            <p:cNvPr id="43" name="Rectangle 1"/>
            <p:cNvSpPr>
              <a:spLocks noChangeArrowheads="1"/>
            </p:cNvSpPr>
            <p:nvPr/>
          </p:nvSpPr>
          <p:spPr bwMode="auto">
            <a:xfrm>
              <a:off x="4184480" y="3119377"/>
              <a:ext cx="4725742" cy="60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457200">
                <a:spcBef>
                  <a:spcPct val="20000"/>
                </a:spcBef>
                <a:spcAft>
                  <a:spcPts val="600"/>
                </a:spcAft>
                <a:buClr>
                  <a:srgbClr val="83992A"/>
                </a:buClr>
                <a:buSzPct val="115000"/>
              </a:pPr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300" b="1" dirty="0">
                  <a:solidFill>
                    <a:prstClr val="black"/>
                  </a:solidFill>
                  <a:latin typeface="Garamond" panose="02020404030301010803"/>
                </a:rPr>
                <a:t>Contribuir</a:t>
              </a:r>
              <a:r>
                <a:rPr lang="pt-BR" sz="1300" dirty="0">
                  <a:solidFill>
                    <a:prstClr val="black"/>
                  </a:solidFill>
                  <a:latin typeface="Garamond" panose="02020404030301010803"/>
                </a:rPr>
                <a:t> com o GT da CNBB para o Pacto pela Vida e pelo Brasil</a:t>
              </a:r>
              <a:r>
                <a:rPr lang="pt-BR" sz="1900" dirty="0" smtClean="0">
                  <a:solidFill>
                    <a:prstClr val="black"/>
                  </a:solidFill>
                  <a:latin typeface="Garamond" panose="02020404030301010803"/>
                </a:rPr>
                <a:t>.</a:t>
              </a:r>
              <a:endParaRPr lang="pt-BR" sz="19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  <p:sp>
          <p:nvSpPr>
            <p:cNvPr id="44" name="Rectangle 1"/>
            <p:cNvSpPr>
              <a:spLocks noChangeArrowheads="1"/>
            </p:cNvSpPr>
            <p:nvPr/>
          </p:nvSpPr>
          <p:spPr bwMode="auto">
            <a:xfrm>
              <a:off x="4310928" y="3792986"/>
              <a:ext cx="4852384" cy="90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457200">
                <a:spcBef>
                  <a:spcPct val="20000"/>
                </a:spcBef>
                <a:spcAft>
                  <a:spcPts val="600"/>
                </a:spcAft>
                <a:buClr>
                  <a:srgbClr val="83992A"/>
                </a:buClr>
                <a:buSzPct val="115000"/>
              </a:pPr>
              <a:r>
                <a:rPr lang="pt-BR" sz="1300" b="1" dirty="0" smtClean="0">
                  <a:solidFill>
                    <a:prstClr val="black"/>
                  </a:solidFill>
                  <a:latin typeface="Garamond" panose="02020404030301010803"/>
                </a:rPr>
                <a:t>Animar</a:t>
              </a:r>
              <a:r>
                <a:rPr lang="pt-BR" sz="1300" dirty="0" smtClean="0">
                  <a:solidFill>
                    <a:prstClr val="black"/>
                  </a:solidFill>
                  <a:latin typeface="Garamond" panose="02020404030301010803"/>
                </a:rPr>
                <a:t> </a:t>
              </a:r>
              <a:r>
                <a:rPr lang="pt-BR" sz="1300" dirty="0">
                  <a:solidFill>
                    <a:prstClr val="black"/>
                  </a:solidFill>
                  <a:latin typeface="Garamond" panose="02020404030301010803"/>
                </a:rPr>
                <a:t>a criação de Comitês Populares em nível dos municípios e estados para contribuírem no despertar pacífico do povo brasileiro para que possamos mudar essa realidade de morte atual em condições de vida e dignidade de nosso povo</a:t>
              </a:r>
              <a:r>
                <a:rPr lang="pt-BR" sz="1300" dirty="0" smtClean="0">
                  <a:solidFill>
                    <a:prstClr val="black"/>
                  </a:solidFill>
                  <a:latin typeface="Garamond" panose="02020404030301010803"/>
                </a:rPr>
                <a:t>.</a:t>
              </a:r>
              <a:endParaRPr lang="pt-BR" sz="1300" dirty="0">
                <a:solidFill>
                  <a:prstClr val="black"/>
                </a:solidFill>
                <a:latin typeface="Garamond" panose="02020404030301010803"/>
              </a:endParaRPr>
            </a:p>
          </p:txBody>
        </p:sp>
      </p:grpSp>
      <p:pic>
        <p:nvPicPr>
          <p:cNvPr id="19" name="Picture 2" descr="C:\Users\MARIA JULIA\Desktop\pact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5" y="3964719"/>
            <a:ext cx="1800200" cy="14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416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Human-Resources-Sl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357" y="-67059"/>
            <a:ext cx="9144000" cy="6858000"/>
          </a:xfrm>
          <a:prstGeom prst="rect">
            <a:avLst/>
          </a:prstGeom>
        </p:spPr>
      </p:pic>
      <p:pic>
        <p:nvPicPr>
          <p:cNvPr id="30" name="Imagem 29" descr="oie_transparent - 2021-01-29T212223.5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1364" y="1368152"/>
            <a:ext cx="5604146" cy="5517232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4355976" y="620688"/>
            <a:ext cx="460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REDE DE 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MULTIPLICADORES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-324544" y="273417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2204864"/>
            <a:ext cx="3672408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sz="2800" b="1" dirty="0" smtClean="0">
                <a:solidFill>
                  <a:srgbClr val="FF0000"/>
                </a:solidFill>
                <a:latin typeface="Garamond" panose="02020404030301010803"/>
              </a:rPr>
              <a:t>Como vamos atuar ?</a:t>
            </a:r>
            <a:endParaRPr lang="pt-BR" sz="2800" b="1" dirty="0">
              <a:solidFill>
                <a:srgbClr val="FF0000"/>
              </a:solidFill>
              <a:latin typeface="Garamond" panose="02020404030301010803"/>
            </a:endParaRP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pt-BR" b="1" dirty="0" smtClean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PROMOVENDO </a:t>
            </a:r>
            <a:r>
              <a:rPr lang="pt-B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UM ABAIXO-ASSINADO PELA VIDA E PELO BRASIL, com o objetivo de coletar pelo menos 1 milhão de assinaturas (virtuais).</a:t>
            </a:r>
            <a:endParaRPr lang="pt-BR" sz="24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42" y="3222528"/>
            <a:ext cx="18049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651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nvestor-PowerPoint-Templ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48950"/>
            <a:ext cx="9180512" cy="6885384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75825" y="548680"/>
            <a:ext cx="5688632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5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Itens</a:t>
            </a:r>
            <a:r>
              <a:rPr kumimoji="0" lang="pt-BR" sz="25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que estarão no abaixo assinado</a:t>
            </a:r>
            <a:endParaRPr kumimoji="0" lang="pt-BR" sz="25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71800" y="1196751"/>
            <a:ext cx="597666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pt-BR" b="1" dirty="0" smtClean="0">
              <a:solidFill>
                <a:prstClr val="black"/>
              </a:solidFill>
              <a:latin typeface="Garamond" panose="02020404030301010803"/>
            </a:endParaRP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b="1" dirty="0" smtClean="0">
                <a:solidFill>
                  <a:prstClr val="black"/>
                </a:solidFill>
                <a:latin typeface="Garamond" panose="02020404030301010803"/>
              </a:rPr>
              <a:t>Vacina </a:t>
            </a: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pelo SUS Já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 contra a COVID-19 e </a:t>
            </a: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Oxigênio para todos e todas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;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Auxílio Emergencial continuado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 no valor de 600,00 reais mensais até o fim da pandemia, como forma de enfrentamento à fome, à miséria e ao desemprego;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Investigação dos crimes cometidos e impeachment de Bolsonaro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, com afastamento das autoridades públicas envolvidas e sua responsabilização pelas ações e omissões contra o povo brasileiro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Liberação de recursos para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 financiamento da </a:t>
            </a: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Economia Popular Solidária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, das </a:t>
            </a: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Micro, Pequenas e Médias Empresas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 e para </a:t>
            </a: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Agricultura Familiar Agroecológica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;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b="1" dirty="0">
                <a:solidFill>
                  <a:prstClr val="black"/>
                </a:solidFill>
                <a:latin typeface="Garamond" panose="02020404030301010803"/>
              </a:rPr>
              <a:t>Defesa e fortalecimento do SUS</a:t>
            </a:r>
            <a:r>
              <a:rPr lang="pt-BR" dirty="0">
                <a:solidFill>
                  <a:prstClr val="black"/>
                </a:solidFill>
                <a:latin typeface="Garamond" panose="02020404030301010803"/>
              </a:rPr>
              <a:t> – Sistema Único de Saúde.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305">
            <a:off x="105406" y="2291035"/>
            <a:ext cx="3319614" cy="254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1 - União (mobilização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Período</a:t>
            </a:r>
            <a:r>
              <a:rPr lang="pt-BR" dirty="0"/>
              <a:t>: até conseguir 6.400 mobilizadores/as!</a:t>
            </a:r>
          </a:p>
          <a:p>
            <a:r>
              <a:rPr lang="pt-BR" dirty="0"/>
              <a:t>Na primeira fase precisamos de mobilizar cerca de 6.400 apoiadores e apoiadoras.</a:t>
            </a:r>
          </a:p>
          <a:p>
            <a:r>
              <a:rPr lang="pt-BR" dirty="0"/>
              <a:t>Qual é o perfil: lideranças, mulheres e homens, pessoas idosas, adultos/as ou jovens, que sejam capazes de cada uma delas mobilizar outras 12 lideranças que multipliquem por 12 pessoas nas bases: paróquias, comunidades, pastorais e movimentos da igreja e da sociedade.</a:t>
            </a:r>
          </a:p>
          <a:p>
            <a:r>
              <a:rPr lang="pt-BR" dirty="0"/>
              <a:t>Quem puder mobilizar mais melhor!</a:t>
            </a:r>
          </a:p>
          <a:p>
            <a:r>
              <a:rPr lang="pt-BR" dirty="0"/>
              <a:t>A ideia é que esses 6.400 mobilizadores/as possam se cadastrar no portal do CNLB, oferecendo dados básicos: </a:t>
            </a:r>
          </a:p>
          <a:p>
            <a:r>
              <a:rPr lang="pt-BR" dirty="0"/>
              <a:t>Nome completo, organização da qual participa, Cidade, Estado, </a:t>
            </a:r>
            <a:r>
              <a:rPr lang="pt-BR" dirty="0" err="1"/>
              <a:t>wahtsapp</a:t>
            </a:r>
            <a:r>
              <a:rPr lang="pt-BR" dirty="0"/>
              <a:t> e e-mail</a:t>
            </a:r>
          </a:p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42479"/>
            <a:ext cx="12985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691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2517</TotalTime>
  <Words>999</Words>
  <Application>Microsoft Office PowerPoint</Application>
  <PresentationFormat>Apresentação na tela (4:3)</PresentationFormat>
  <Paragraphs>86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Garamond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Fase 1 - União (mobilização)</vt:lpstr>
      <vt:lpstr>Apresentação do PowerPoint</vt:lpstr>
      <vt:lpstr>Fase 2 - Anúncio (Divulgação)</vt:lpstr>
      <vt:lpstr>Fase 3 - Profecia (Resultados)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DIVERSOS</dc:title>
  <dc:creator>LUIS ANTONIO FERREIRA</dc:creator>
  <cp:lastModifiedBy>Daniel Seidel</cp:lastModifiedBy>
  <cp:revision>187</cp:revision>
  <cp:lastPrinted>2018-10-24T11:59:12Z</cp:lastPrinted>
  <dcterms:created xsi:type="dcterms:W3CDTF">2018-10-14T12:17:32Z</dcterms:created>
  <dcterms:modified xsi:type="dcterms:W3CDTF">2021-03-17T02:13:42Z</dcterms:modified>
</cp:coreProperties>
</file>